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5B5"/>
    <a:srgbClr val="1DD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949" autoAdjust="0"/>
    <p:restoredTop sz="94660"/>
  </p:normalViewPr>
  <p:slideViewPr>
    <p:cSldViewPr snapToGrid="0">
      <p:cViewPr varScale="1">
        <p:scale>
          <a:sx n="14" d="100"/>
          <a:sy n="14" d="100"/>
        </p:scale>
        <p:origin x="206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5280" y="21427334"/>
            <a:ext cx="32918400" cy="5734320"/>
          </a:xfrm>
        </p:spPr>
        <p:txBody>
          <a:bodyPr wrap="none" anchor="t">
            <a:normAutofit/>
          </a:bodyPr>
          <a:lstStyle>
            <a:lvl1pPr algn="r">
              <a:defRPr sz="34560" b="0" spc="-108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55275" y="18383417"/>
            <a:ext cx="32918400" cy="2968910"/>
          </a:xfrm>
        </p:spPr>
        <p:txBody>
          <a:bodyPr anchor="b">
            <a:normAutofit/>
          </a:bodyPr>
          <a:lstStyle>
            <a:lvl1pPr marL="0" indent="0" algn="r">
              <a:buNone/>
              <a:defRPr sz="1152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7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0962375"/>
            <a:ext cx="37856160" cy="3932904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23237" y="4739647"/>
            <a:ext cx="37856160" cy="16222728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24895277"/>
            <a:ext cx="37850443" cy="3275866"/>
          </a:xfrm>
        </p:spPr>
        <p:txBody>
          <a:bodyPr/>
          <a:lstStyle>
            <a:lvl1pPr marL="0" indent="0">
              <a:buNone/>
              <a:defRPr sz="576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3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0"/>
            <a:ext cx="37856160" cy="16964851"/>
          </a:xfrm>
        </p:spPr>
        <p:txBody>
          <a:bodyPr anchor="ctr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21549115"/>
            <a:ext cx="37850443" cy="7208765"/>
          </a:xfrm>
        </p:spPr>
        <p:txBody>
          <a:bodyPr anchor="ctr"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56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6363" y="1752600"/>
            <a:ext cx="33489907" cy="14365939"/>
          </a:xfrm>
        </p:spPr>
        <p:txBody>
          <a:bodyPr anchor="ctr"/>
          <a:lstStyle>
            <a:lvl1pPr>
              <a:defRPr sz="15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6194323" y="16154674"/>
            <a:ext cx="31508275" cy="2635046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0" y="21608299"/>
            <a:ext cx="37844726" cy="7149581"/>
          </a:xfrm>
        </p:spPr>
        <p:txBody>
          <a:bodyPr anchor="ctr">
            <a:normAutofit/>
          </a:bodyPr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9758" y="3776755"/>
            <a:ext cx="2194560" cy="2806925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8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576123" y="13167360"/>
            <a:ext cx="2194560" cy="2806925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88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588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1169449"/>
            <a:ext cx="37856160" cy="12056808"/>
          </a:xfrm>
        </p:spPr>
        <p:txBody>
          <a:bodyPr anchor="b">
            <a:normAutofit/>
          </a:bodyPr>
          <a:lstStyle>
            <a:lvl1pPr>
              <a:defRPr sz="19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23282789"/>
            <a:ext cx="37850443" cy="5475091"/>
          </a:xfrm>
        </p:spPr>
        <p:txBody>
          <a:bodyPr anchor="t"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32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814213" y="9052560"/>
            <a:ext cx="10608720" cy="2766058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84473" y="12344400"/>
            <a:ext cx="10538462" cy="17228822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516783" y="9052560"/>
            <a:ext cx="10570469" cy="276605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864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6478789" y="12344400"/>
            <a:ext cx="10608461" cy="17228822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8184532" y="9052560"/>
            <a:ext cx="10555608" cy="276605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864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28184532" y="12344400"/>
            <a:ext cx="10555608" cy="17228822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38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795507" y="20628014"/>
            <a:ext cx="10584182" cy="2766058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795507" y="10830499"/>
            <a:ext cx="10584182" cy="731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4795507" y="23394079"/>
            <a:ext cx="10584182" cy="3164107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48391" y="20628014"/>
            <a:ext cx="10549891" cy="2766058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6448386" y="10830499"/>
            <a:ext cx="10549891" cy="731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6443521" y="23394075"/>
            <a:ext cx="10563864" cy="3164107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8095564" y="20628014"/>
            <a:ext cx="10555608" cy="2766058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8095559" y="10830499"/>
            <a:ext cx="10555608" cy="731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28095111" y="23394065"/>
            <a:ext cx="10569590" cy="3164107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27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5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7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81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76315" y="21427334"/>
            <a:ext cx="32918400" cy="5734320"/>
          </a:xfrm>
        </p:spPr>
        <p:txBody>
          <a:bodyPr wrap="none" anchor="t">
            <a:normAutofit/>
          </a:bodyPr>
          <a:lstStyle>
            <a:lvl1pPr algn="l">
              <a:defRPr sz="34560" b="0" spc="-108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76315" y="18383414"/>
            <a:ext cx="32918400" cy="2965546"/>
          </a:xfrm>
        </p:spPr>
        <p:txBody>
          <a:bodyPr anchor="b">
            <a:normAutofit/>
          </a:bodyPr>
          <a:lstStyle>
            <a:lvl1pPr marL="0" indent="0" algn="l">
              <a:buNone/>
              <a:defRPr sz="1152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2000" y="8763000"/>
            <a:ext cx="18090778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751424" y="8763000"/>
            <a:ext cx="18122256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9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2000" y="8069582"/>
            <a:ext cx="18090778" cy="3954778"/>
          </a:xfrm>
        </p:spPr>
        <p:txBody>
          <a:bodyPr anchor="b">
            <a:normAutofit/>
          </a:bodyPr>
          <a:lstStyle>
            <a:lvl1pPr marL="0" indent="0">
              <a:buNone/>
              <a:defRPr sz="96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2000" y="12024360"/>
            <a:ext cx="18090778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751426" y="8069582"/>
            <a:ext cx="18127973" cy="395477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96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751426" y="12024360"/>
            <a:ext cx="18127973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0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66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2003" y="9875520"/>
            <a:ext cx="13147291" cy="18295622"/>
          </a:xfrm>
        </p:spPr>
        <p:txBody>
          <a:bodyPr>
            <a:normAutofit/>
          </a:bodyPr>
          <a:lstStyle>
            <a:lvl1pPr marL="0" indent="0">
              <a:buNone/>
              <a:defRPr sz="67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2003" y="9875520"/>
            <a:ext cx="13147291" cy="18295622"/>
          </a:xfrm>
        </p:spPr>
        <p:txBody>
          <a:bodyPr>
            <a:normAutofit/>
          </a:bodyPr>
          <a:lstStyle>
            <a:lvl1pPr marL="0" indent="0">
              <a:buNone/>
              <a:defRPr sz="67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2000" y="8763000"/>
            <a:ext cx="368416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12/13/2018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954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2112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152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9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68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72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72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guides.rubyonrails.org/getting_started.html#installing-rai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0083" y="25100476"/>
            <a:ext cx="24699461" cy="9552839"/>
          </a:xfrm>
          <a:prstGeom prst="rect">
            <a:avLst/>
          </a:prstGeom>
          <a:effectLst>
            <a:innerShdw blurRad="1270000" dist="50800" dir="15120000">
              <a:prstClr val="black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578" t="10595" r="15637" b="18096"/>
          <a:stretch/>
        </p:blipFill>
        <p:spPr>
          <a:xfrm>
            <a:off x="29911181" y="-2573932"/>
            <a:ext cx="15764256" cy="10410451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82693" y="2794038"/>
            <a:ext cx="4919335" cy="3134719"/>
          </a:xfrm>
        </p:spPr>
        <p:txBody>
          <a:bodyPr>
            <a:noAutofit/>
          </a:bodyPr>
          <a:lstStyle/>
          <a:p>
            <a:pPr algn="ctr"/>
            <a:r>
              <a:rPr lang="en-US" sz="3400" b="1" dirty="0"/>
              <a:t>Jose Martinez</a:t>
            </a:r>
          </a:p>
          <a:p>
            <a:pPr algn="ctr"/>
            <a:r>
              <a:rPr lang="en-US" sz="3400" b="1" dirty="0"/>
              <a:t>Advisor: Dr. Emmett Tomai</a:t>
            </a:r>
          </a:p>
          <a:p>
            <a:pPr algn="ctr"/>
            <a:r>
              <a:rPr lang="en-US" sz="3400" b="1" dirty="0" smtClean="0"/>
              <a:t>University </a:t>
            </a:r>
            <a:r>
              <a:rPr lang="en-US" sz="3400" b="1" dirty="0"/>
              <a:t>of Texas Rio Grande Valley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984" t="18195" r="7841" b="833"/>
          <a:stretch/>
        </p:blipFill>
        <p:spPr>
          <a:xfrm>
            <a:off x="22394902" y="25130569"/>
            <a:ext cx="22183985" cy="8554290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18" name="Group 17"/>
          <p:cNvGrpSpPr/>
          <p:nvPr/>
        </p:nvGrpSpPr>
        <p:grpSpPr>
          <a:xfrm>
            <a:off x="649388" y="347160"/>
            <a:ext cx="12263814" cy="8720993"/>
            <a:chOff x="266231" y="347491"/>
            <a:chExt cx="12263814" cy="872099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16832" t="4151" r="17970" b="35955"/>
            <a:stretch/>
          </p:blipFill>
          <p:spPr>
            <a:xfrm>
              <a:off x="266231" y="347491"/>
              <a:ext cx="12263814" cy="6337035"/>
            </a:xfrm>
            <a:prstGeom prst="rect">
              <a:avLst/>
            </a:prstGeom>
          </p:spPr>
        </p:pic>
        <p:sp>
          <p:nvSpPr>
            <p:cNvPr id="9" name="Round Diagonal Corner Rectangle 8"/>
            <p:cNvSpPr/>
            <p:nvPr/>
          </p:nvSpPr>
          <p:spPr>
            <a:xfrm>
              <a:off x="266231" y="4774532"/>
              <a:ext cx="12263814" cy="4293952"/>
            </a:xfrm>
            <a:prstGeom prst="round2DiagRect">
              <a:avLst/>
            </a:prstGeom>
            <a:gradFill flip="none" rotWithShape="1">
              <a:gsLst>
                <a:gs pos="0">
                  <a:srgbClr val="21B5B5">
                    <a:shade val="30000"/>
                    <a:satMod val="115000"/>
                  </a:srgbClr>
                </a:gs>
                <a:gs pos="50000">
                  <a:srgbClr val="21B5B5">
                    <a:shade val="67500"/>
                    <a:satMod val="115000"/>
                  </a:srgbClr>
                </a:gs>
                <a:gs pos="100000">
                  <a:srgbClr val="21B5B5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323116" y="4544207"/>
              <a:ext cx="10751653" cy="106477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b="0" kern="1200">
                  <a:gradFill flip="none" rotWithShape="1">
                    <a:gsLst>
                      <a:gs pos="15000">
                        <a:schemeClr val="tx2"/>
                      </a:gs>
                      <a:gs pos="73000">
                        <a:schemeClr val="tx2">
                          <a:lumMod val="60000"/>
                          <a:lumOff val="40000"/>
                        </a:schemeClr>
                      </a:gs>
                      <a:gs pos="0">
                        <a:schemeClr val="tx2">
                          <a:lumMod val="90000"/>
                          <a:lumOff val="10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16200000" scaled="1"/>
                    <a:tileRect/>
                  </a:gradFill>
                  <a:latin typeface="+mj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gradFill>
                    <a:gsLst>
                      <a:gs pos="34000">
                        <a:schemeClr val="tx1">
                          <a:lumMod val="93000"/>
                        </a:schemeClr>
                      </a:gs>
                      <a:gs pos="0">
                        <a:schemeClr val="bg1">
                          <a:lumMod val="25000"/>
                          <a:lumOff val="75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4800000" scaled="0"/>
                  </a:gra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gradFill>
                    <a:gsLst>
                      <a:gs pos="34000">
                        <a:schemeClr val="tx1">
                          <a:lumMod val="93000"/>
                        </a:schemeClr>
                      </a:gs>
                      <a:gs pos="0">
                        <a:schemeClr val="bg1">
                          <a:lumMod val="25000"/>
                          <a:lumOff val="75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4800000" scaled="0"/>
                  </a:gra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gradFill>
                    <a:gsLst>
                      <a:gs pos="34000">
                        <a:schemeClr val="tx1">
                          <a:lumMod val="93000"/>
                        </a:schemeClr>
                      </a:gs>
                      <a:gs pos="0">
                        <a:schemeClr val="bg1">
                          <a:lumMod val="25000"/>
                          <a:lumOff val="75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4800000" scaled="0"/>
                  </a:gra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gradFill>
                    <a:gsLst>
                      <a:gs pos="34000">
                        <a:schemeClr val="tx1">
                          <a:lumMod val="93000"/>
                        </a:schemeClr>
                      </a:gs>
                      <a:gs pos="0">
                        <a:schemeClr val="bg1">
                          <a:lumMod val="25000"/>
                          <a:lumOff val="75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4800000" scaled="0"/>
                  </a:gra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400" b="1" u="sng" dirty="0"/>
                <a:t>Abstract:</a:t>
              </a:r>
              <a:r>
                <a:rPr lang="en-US" sz="4400" b="1" dirty="0"/>
                <a:t>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5366" y="5632426"/>
              <a:ext cx="12154679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This poster describes the creation of a website intended to </a:t>
              </a:r>
              <a:endPara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provide </a:t>
              </a:r>
              <a:r>
                <a:rPr lang="en-US" sz="3400" b="1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government organizations with a more organized view of needed resources during a natural disaster and </a:t>
              </a:r>
              <a:endPara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Allow </a:t>
              </a:r>
              <a:r>
                <a:rPr lang="en-US" sz="3400" b="1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civilians to quickly report what resources they need and where they need </a:t>
              </a:r>
              <a:r>
                <a:rPr lang="en-US" sz="34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them</a:t>
              </a:r>
            </a:p>
            <a:p>
              <a:endPara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0899648" y="280678"/>
            <a:ext cx="219456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0" dirty="0"/>
              <a:t>Emergency   Resource   Allocation   (E.R.A.)   Website</a:t>
            </a:r>
          </a:p>
        </p:txBody>
      </p:sp>
      <p:sp>
        <p:nvSpPr>
          <p:cNvPr id="12" name="Round Diagonal Corner Rectangle 11"/>
          <p:cNvSpPr/>
          <p:nvPr/>
        </p:nvSpPr>
        <p:spPr>
          <a:xfrm flipH="1">
            <a:off x="33126129" y="9381720"/>
            <a:ext cx="9971228" cy="6775390"/>
          </a:xfrm>
          <a:prstGeom prst="round2DiagRect">
            <a:avLst/>
          </a:prstGeom>
          <a:gradFill flip="none" rotWithShape="1">
            <a:gsLst>
              <a:gs pos="0">
                <a:srgbClr val="21B5B5">
                  <a:shade val="30000"/>
                  <a:satMod val="115000"/>
                </a:srgbClr>
              </a:gs>
              <a:gs pos="50000">
                <a:srgbClr val="21B5B5">
                  <a:shade val="67500"/>
                  <a:satMod val="115000"/>
                </a:srgbClr>
              </a:gs>
              <a:gs pos="100000">
                <a:srgbClr val="21B5B5">
                  <a:shade val="100000"/>
                  <a:satMod val="115000"/>
                </a:srgb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4102213" y="9187623"/>
            <a:ext cx="8234686" cy="10647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u="sng" dirty="0"/>
              <a:t>F</a:t>
            </a:r>
            <a:r>
              <a:rPr lang="en-US" sz="4400" b="1" u="sng" dirty="0" smtClean="0"/>
              <a:t>uture Additions</a:t>
            </a:r>
            <a:endParaRPr lang="en-US" sz="4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332307" y="10252396"/>
            <a:ext cx="95925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Future possibilities for this project may </a:t>
            </a:r>
            <a:r>
              <a:rPr lang="en-US" sz="3600" dirty="0" smtClean="0"/>
              <a:t>involve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implementation </a:t>
            </a:r>
            <a:r>
              <a:rPr lang="en-US" sz="3600" dirty="0"/>
              <a:t>of google maps to improve the location of resource need </a:t>
            </a:r>
            <a:r>
              <a:rPr lang="en-US" sz="3600" dirty="0" smtClean="0"/>
              <a:t>accuracy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the </a:t>
            </a:r>
            <a:r>
              <a:rPr lang="en-US" sz="3600" dirty="0"/>
              <a:t>prediction of which resources will be needed once a disaster has been </a:t>
            </a:r>
            <a:r>
              <a:rPr lang="en-US" sz="3600" dirty="0" smtClean="0"/>
              <a:t>declared</a:t>
            </a:r>
          </a:p>
          <a:p>
            <a:pPr marL="241493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 </a:t>
            </a:r>
            <a:r>
              <a:rPr lang="en-US" sz="3600" dirty="0"/>
              <a:t>predictions would use the maps data to determine possible quantities of resources while data from previous disasters can help determine which items will be needed.</a:t>
            </a:r>
            <a:endParaRPr lang="en-US" sz="3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16250" r="15833"/>
          <a:stretch/>
        </p:blipFill>
        <p:spPr>
          <a:xfrm>
            <a:off x="15458240" y="11434995"/>
            <a:ext cx="14415018" cy="9788206"/>
          </a:xfrm>
          <a:prstGeom prst="rect">
            <a:avLst/>
          </a:prstGeom>
        </p:spPr>
      </p:pic>
      <p:sp>
        <p:nvSpPr>
          <p:cNvPr id="22" name="Round Diagonal Corner Rectangle 21"/>
          <p:cNvSpPr/>
          <p:nvPr/>
        </p:nvSpPr>
        <p:spPr>
          <a:xfrm flipH="1">
            <a:off x="33345688" y="16823391"/>
            <a:ext cx="9971228" cy="5866087"/>
          </a:xfrm>
          <a:prstGeom prst="round2DiagRect">
            <a:avLst/>
          </a:prstGeom>
          <a:gradFill flip="none" rotWithShape="1">
            <a:gsLst>
              <a:gs pos="0">
                <a:srgbClr val="21B5B5">
                  <a:shade val="30000"/>
                  <a:satMod val="115000"/>
                </a:srgbClr>
              </a:gs>
              <a:gs pos="50000">
                <a:srgbClr val="21B5B5">
                  <a:shade val="67500"/>
                  <a:satMod val="115000"/>
                </a:srgbClr>
              </a:gs>
              <a:gs pos="100000">
                <a:srgbClr val="21B5B5">
                  <a:shade val="100000"/>
                  <a:satMod val="115000"/>
                </a:srgb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34313123" y="16626458"/>
            <a:ext cx="8234686" cy="10647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u="sng" dirty="0" smtClean="0"/>
              <a:t>Helpful References</a:t>
            </a:r>
            <a:endParaRPr 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3565322" y="17691231"/>
            <a:ext cx="946970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webpage that will guide the user through a blog webpage setup: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  <a:hlinkClick r:id="rId7"/>
              </a:rPr>
              <a:t>https</a:t>
            </a:r>
            <a:r>
              <a:rPr lang="en-US" sz="3400" b="1" dirty="0">
                <a:solidFill>
                  <a:schemeClr val="tx2">
                    <a:lumMod val="40000"/>
                    <a:lumOff val="60000"/>
                  </a:schemeClr>
                </a:solidFill>
                <a:hlinkClick r:id="rId7"/>
              </a:rPr>
              <a:t>://</a:t>
            </a: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  <a:hlinkClick r:id="rId7"/>
              </a:rPr>
              <a:t>guides.rubyonrails.org/getting_started.html#installing-rails</a:t>
            </a: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  <a:p>
            <a:endParaRPr lang="en-US" sz="3400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free online book that covers a Ruby on Rails tutorial in great detail can be found by searching for: </a:t>
            </a:r>
            <a:r>
              <a:rPr lang="en-US" sz="34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Learn Web Development with Rails</a:t>
            </a: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endParaRPr lang="en-US" sz="3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l="8333" t="-1" r="8333" b="65436"/>
          <a:stretch/>
        </p:blipFill>
        <p:spPr>
          <a:xfrm>
            <a:off x="15296598" y="6423507"/>
            <a:ext cx="14244498" cy="4037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/>
          <a:srcRect l="17500" r="17500" b="37259"/>
          <a:stretch/>
        </p:blipFill>
        <p:spPr>
          <a:xfrm>
            <a:off x="402478" y="10457620"/>
            <a:ext cx="12263814" cy="7874933"/>
          </a:xfrm>
          <a:prstGeom prst="rect">
            <a:avLst/>
          </a:prstGeom>
        </p:spPr>
      </p:pic>
      <p:sp>
        <p:nvSpPr>
          <p:cNvPr id="15" name="Round Diagonal Corner Rectangle 14"/>
          <p:cNvSpPr/>
          <p:nvPr/>
        </p:nvSpPr>
        <p:spPr>
          <a:xfrm flipH="1">
            <a:off x="33486895" y="23386596"/>
            <a:ext cx="9911227" cy="7022664"/>
          </a:xfrm>
          <a:prstGeom prst="round2DiagRect">
            <a:avLst/>
          </a:prstGeom>
          <a:gradFill flip="none" rotWithShape="1">
            <a:gsLst>
              <a:gs pos="0">
                <a:srgbClr val="21B5B5">
                  <a:shade val="30000"/>
                  <a:satMod val="115000"/>
                </a:srgbClr>
              </a:gs>
              <a:gs pos="50000">
                <a:srgbClr val="21B5B5">
                  <a:shade val="67500"/>
                  <a:satMod val="115000"/>
                </a:srgbClr>
              </a:gs>
              <a:gs pos="100000">
                <a:srgbClr val="21B5B5">
                  <a:shade val="100000"/>
                  <a:satMod val="115000"/>
                </a:srgb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34154826" y="23159590"/>
            <a:ext cx="8129460" cy="10092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u="sng" dirty="0" smtClean="0"/>
              <a:t>Why did I use Ruby on Rails?</a:t>
            </a:r>
            <a:r>
              <a:rPr lang="en-US" sz="4400" b="1" dirty="0" smtClean="0"/>
              <a:t> </a:t>
            </a:r>
            <a:endParaRPr lang="en-US" sz="4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3714193" y="24417802"/>
            <a:ext cx="9843811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Ruby is the object oriented programming language used for this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Rails is a full stack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Ruby is easy to learn with intuitive commands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Rails has a large library that provides helpful  gems for making development quick and easy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Ruby on Rails is also used by websites like:</a:t>
            </a:r>
          </a:p>
          <a:p>
            <a:pPr marL="2300630" lvl="1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Airbnb</a:t>
            </a:r>
          </a:p>
          <a:p>
            <a:pPr marL="2300630" lvl="1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Twitch</a:t>
            </a:r>
          </a:p>
          <a:p>
            <a:pPr marL="2300630" lvl="1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Shopify </a:t>
            </a:r>
          </a:p>
          <a:p>
            <a:pPr marL="2300630" lvl="1" indent="-457200">
              <a:buFont typeface="Arial" panose="020B0604020202020204" pitchFamily="34" charset="0"/>
              <a:buChar char="•"/>
            </a:pPr>
            <a:r>
              <a:rPr lang="en-US" sz="34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gitHub</a:t>
            </a:r>
            <a:endParaRPr lang="en-US" sz="3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ound Diagonal Corner Rectangle 33"/>
          <p:cNvSpPr/>
          <p:nvPr/>
        </p:nvSpPr>
        <p:spPr>
          <a:xfrm flipH="1">
            <a:off x="32953641" y="1489320"/>
            <a:ext cx="9971228" cy="6717512"/>
          </a:xfrm>
          <a:prstGeom prst="round2DiagRect">
            <a:avLst/>
          </a:prstGeom>
          <a:gradFill flip="none" rotWithShape="1">
            <a:gsLst>
              <a:gs pos="0">
                <a:srgbClr val="21B5B5">
                  <a:shade val="30000"/>
                  <a:satMod val="115000"/>
                </a:srgbClr>
              </a:gs>
              <a:gs pos="50000">
                <a:srgbClr val="21B5B5">
                  <a:shade val="67500"/>
                  <a:satMod val="115000"/>
                </a:srgbClr>
              </a:gs>
              <a:gs pos="100000">
                <a:srgbClr val="21B5B5">
                  <a:shade val="100000"/>
                  <a:satMod val="115000"/>
                </a:srgb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33926526" y="1256248"/>
            <a:ext cx="8234686" cy="10647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u="sng" dirty="0"/>
              <a:t>C</a:t>
            </a:r>
            <a:r>
              <a:rPr lang="en-US" sz="4400" b="1" u="sng" dirty="0" smtClean="0"/>
              <a:t>onclusion:</a:t>
            </a:r>
            <a:r>
              <a:rPr lang="en-US" sz="4400" b="1" dirty="0" smtClean="0"/>
              <a:t> </a:t>
            </a:r>
            <a:endParaRPr lang="en-US" sz="4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3105544" y="2321021"/>
            <a:ext cx="959256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Knowing where to send resources allows a more efficient allocation of resources. </a:t>
            </a:r>
          </a:p>
          <a:p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If even one life is saved because they got the food or medicine they needed in time because of this project, then it will have been a success. Rails has features that aided in the development of this webpage and I believe using a full stack frame work was a wise choice. </a:t>
            </a:r>
            <a:endParaRPr lang="en-US" sz="3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-985576" y="10175560"/>
            <a:ext cx="7766871" cy="10647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u="sng" dirty="0" smtClean="0"/>
              <a:t>Admin Profile page</a:t>
            </a:r>
            <a:endParaRPr lang="en-US" sz="4400" b="1" dirty="0"/>
          </a:p>
        </p:txBody>
      </p:sp>
      <p:sp>
        <p:nvSpPr>
          <p:cNvPr id="47" name="Bent Arrow 46"/>
          <p:cNvSpPr/>
          <p:nvPr/>
        </p:nvSpPr>
        <p:spPr>
          <a:xfrm>
            <a:off x="14413713" y="9179744"/>
            <a:ext cx="2420625" cy="3337606"/>
          </a:xfrm>
          <a:prstGeom prst="bentArrow">
            <a:avLst>
              <a:gd name="adj1" fmla="val 11941"/>
              <a:gd name="adj2" fmla="val 16012"/>
              <a:gd name="adj3" fmla="val 48455"/>
              <a:gd name="adj4" fmla="val 53914"/>
            </a:avLst>
          </a:prstGeom>
          <a:solidFill>
            <a:srgbClr val="21B5B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10035436" y="11854214"/>
            <a:ext cx="5155605" cy="2291592"/>
          </a:xfrm>
          <a:prstGeom prst="wedgeRoundRectCallout">
            <a:avLst>
              <a:gd name="adj1" fmla="val -160012"/>
              <a:gd name="adj2" fmla="val 117422"/>
              <a:gd name="adj3" fmla="val 16667"/>
            </a:avLst>
          </a:prstGeom>
          <a:gradFill flip="none" rotWithShape="1">
            <a:gsLst>
              <a:gs pos="0">
                <a:srgbClr val="21B5B5">
                  <a:shade val="30000"/>
                  <a:satMod val="115000"/>
                </a:srgbClr>
              </a:gs>
              <a:gs pos="50000">
                <a:srgbClr val="21B5B5">
                  <a:shade val="67500"/>
                  <a:satMod val="115000"/>
                </a:srgbClr>
              </a:gs>
              <a:gs pos="100000">
                <a:srgbClr val="21B5B5">
                  <a:shade val="100000"/>
                  <a:satMod val="115000"/>
                </a:srgb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 smtClean="0"/>
              <a:t>All users can view this page but only Admin and Govt. level users can edit and delete</a:t>
            </a:r>
            <a:endParaRPr lang="en-US" sz="3000" dirty="0"/>
          </a:p>
        </p:txBody>
      </p:sp>
      <p:sp>
        <p:nvSpPr>
          <p:cNvPr id="48" name="Rounded Rectangular Callout 47"/>
          <p:cNvSpPr/>
          <p:nvPr/>
        </p:nvSpPr>
        <p:spPr>
          <a:xfrm>
            <a:off x="10035436" y="14376206"/>
            <a:ext cx="5151500" cy="2470136"/>
          </a:xfrm>
          <a:prstGeom prst="wedgeRoundRectCallout">
            <a:avLst>
              <a:gd name="adj1" fmla="val -152608"/>
              <a:gd name="adj2" fmla="val 22658"/>
              <a:gd name="adj3" fmla="val 16667"/>
            </a:avLst>
          </a:prstGeom>
          <a:solidFill>
            <a:srgbClr val="21B5B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These are Admin specific actions.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They are similar to the “View All Disasters” </a:t>
            </a:r>
            <a:r>
              <a:rPr lang="en-US" sz="3000" dirty="0" err="1" smtClean="0"/>
              <a:t>vpage</a:t>
            </a:r>
            <a:r>
              <a:rPr lang="en-US" sz="3000" dirty="0" smtClean="0"/>
              <a:t> </a:t>
            </a:r>
            <a:endParaRPr lang="en-US" sz="3000" dirty="0"/>
          </a:p>
        </p:txBody>
      </p:sp>
      <p:sp>
        <p:nvSpPr>
          <p:cNvPr id="32" name="Rounded Rectangular Callout 31"/>
          <p:cNvSpPr/>
          <p:nvPr/>
        </p:nvSpPr>
        <p:spPr>
          <a:xfrm>
            <a:off x="10039541" y="14362267"/>
            <a:ext cx="5151500" cy="2470136"/>
          </a:xfrm>
          <a:prstGeom prst="wedgeRoundRectCallout">
            <a:avLst>
              <a:gd name="adj1" fmla="val -133479"/>
              <a:gd name="adj2" fmla="val 40041"/>
              <a:gd name="adj3" fmla="val 16667"/>
            </a:avLst>
          </a:prstGeom>
          <a:solidFill>
            <a:srgbClr val="21B5B5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These are Admin specific actions.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They are similar to the “View All Disasters” page, but with different columns </a:t>
            </a:r>
            <a:endParaRPr lang="en-US" sz="3000" dirty="0"/>
          </a:p>
        </p:txBody>
      </p:sp>
      <p:sp>
        <p:nvSpPr>
          <p:cNvPr id="19" name="Oval 18"/>
          <p:cNvSpPr/>
          <p:nvPr/>
        </p:nvSpPr>
        <p:spPr>
          <a:xfrm>
            <a:off x="25734770" y="8157115"/>
            <a:ext cx="1020300" cy="2211712"/>
          </a:xfrm>
          <a:prstGeom prst="ellipse">
            <a:avLst/>
          </a:prstGeom>
          <a:noFill/>
          <a:ln w="127000">
            <a:solidFill>
              <a:srgbClr val="21B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7335" r="6979" b="5496"/>
          <a:stretch/>
        </p:blipFill>
        <p:spPr>
          <a:xfrm>
            <a:off x="402478" y="19996106"/>
            <a:ext cx="12442026" cy="7718896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25875530" y="10279413"/>
            <a:ext cx="738781" cy="2670057"/>
          </a:xfrm>
          <a:prstGeom prst="downArrow">
            <a:avLst/>
          </a:prstGeom>
          <a:solidFill>
            <a:srgbClr val="21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4565126" y="10879315"/>
            <a:ext cx="3359591" cy="1166991"/>
          </a:xfrm>
          <a:prstGeom prst="roundRect">
            <a:avLst/>
          </a:prstGeom>
          <a:solidFill>
            <a:srgbClr val="21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Clicking show leads to this page</a:t>
            </a:r>
            <a:endParaRPr lang="en-US" sz="3000" dirty="0"/>
          </a:p>
        </p:txBody>
      </p:sp>
      <p:sp>
        <p:nvSpPr>
          <p:cNvPr id="30" name="Bent Arrow 29"/>
          <p:cNvSpPr/>
          <p:nvPr/>
        </p:nvSpPr>
        <p:spPr>
          <a:xfrm rot="10800000">
            <a:off x="12031559" y="19012571"/>
            <a:ext cx="2979898" cy="2703205"/>
          </a:xfrm>
          <a:prstGeom prst="bentArrow">
            <a:avLst>
              <a:gd name="adj1" fmla="val 13724"/>
              <a:gd name="adj2" fmla="val 25867"/>
              <a:gd name="adj3" fmla="val 25000"/>
              <a:gd name="adj4" fmla="val 43750"/>
            </a:avLst>
          </a:prstGeom>
          <a:solidFill>
            <a:srgbClr val="21B5B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10004817" y="17167280"/>
            <a:ext cx="5186224" cy="2077824"/>
          </a:xfrm>
          <a:prstGeom prst="wedgeRoundRectCallout">
            <a:avLst>
              <a:gd name="adj1" fmla="val -151990"/>
              <a:gd name="adj2" fmla="val -57867"/>
              <a:gd name="adj3" fmla="val 16667"/>
            </a:avLst>
          </a:prstGeom>
          <a:solidFill>
            <a:srgbClr val="21B5B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Clicking this link allows a government or Admin user to create a new Disaster page</a:t>
            </a:r>
            <a:endParaRPr lang="en-US" sz="3000" dirty="0"/>
          </a:p>
        </p:txBody>
      </p:sp>
      <p:sp>
        <p:nvSpPr>
          <p:cNvPr id="27" name="Round Diagonal Corner Rectangle 26"/>
          <p:cNvSpPr/>
          <p:nvPr/>
        </p:nvSpPr>
        <p:spPr>
          <a:xfrm>
            <a:off x="27499043" y="14553954"/>
            <a:ext cx="4172429" cy="2613326"/>
          </a:xfrm>
          <a:prstGeom prst="round2DiagRect">
            <a:avLst/>
          </a:prstGeom>
          <a:solidFill>
            <a:srgbClr val="21B5B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The resource and disaster databases are relational databases, every disaster can have many resources</a:t>
            </a:r>
            <a:endParaRPr lang="en-US" sz="3000" dirty="0"/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22814073" y="22062450"/>
            <a:ext cx="8140222" cy="958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400" b="1" dirty="0"/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14279629" y="25013789"/>
            <a:ext cx="15267584" cy="958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400" b="1" dirty="0"/>
          </a:p>
        </p:txBody>
      </p:sp>
      <p:sp>
        <p:nvSpPr>
          <p:cNvPr id="49" name="Round Diagonal Corner Rectangle 48"/>
          <p:cNvSpPr/>
          <p:nvPr/>
        </p:nvSpPr>
        <p:spPr>
          <a:xfrm flipH="1">
            <a:off x="13986649" y="21681119"/>
            <a:ext cx="18613843" cy="4183418"/>
          </a:xfrm>
          <a:prstGeom prst="round2DiagRect">
            <a:avLst/>
          </a:prstGeom>
          <a:gradFill flip="none" rotWithShape="1">
            <a:gsLst>
              <a:gs pos="0">
                <a:srgbClr val="21B5B5">
                  <a:shade val="30000"/>
                  <a:satMod val="115000"/>
                </a:srgbClr>
              </a:gs>
              <a:gs pos="50000">
                <a:srgbClr val="21B5B5">
                  <a:shade val="67500"/>
                  <a:satMod val="115000"/>
                </a:srgbClr>
              </a:gs>
              <a:gs pos="100000">
                <a:srgbClr val="21B5B5">
                  <a:shade val="100000"/>
                  <a:satMod val="115000"/>
                </a:srgb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4279628" y="21893455"/>
            <a:ext cx="183249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Civilians report the resources they need, which are then seen by government officials so they know where resources are needed. </a:t>
            </a:r>
            <a:endParaRPr lang="en-US" sz="3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When a request is sent the civilians location is also sent, this being the location they set in their profile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Government officials can satisfy and then delete requests via a page similar to the one above</a:t>
            </a:r>
          </a:p>
          <a:p>
            <a:pPr marL="2300630" lvl="1" indent="-457200">
              <a:buFont typeface="Arial" panose="020B0604020202020204" pitchFamily="34" charset="0"/>
              <a:buChar char="•"/>
            </a:pP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This allows a </a:t>
            </a:r>
            <a:r>
              <a:rPr lang="en-US" sz="34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govt</a:t>
            </a:r>
            <a:r>
              <a:rPr lang="en-US" sz="3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user – civil user interaction. </a:t>
            </a:r>
          </a:p>
        </p:txBody>
      </p:sp>
      <p:sp>
        <p:nvSpPr>
          <p:cNvPr id="53" name="Subtitle 2"/>
          <p:cNvSpPr txBox="1">
            <a:spLocks/>
          </p:cNvSpPr>
          <p:nvPr/>
        </p:nvSpPr>
        <p:spPr>
          <a:xfrm>
            <a:off x="34325167" y="969237"/>
            <a:ext cx="8234686" cy="10647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 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769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470</TotalTime>
  <Words>467</Words>
  <Application>Microsoft Office PowerPoint</Application>
  <PresentationFormat>Custom</PresentationFormat>
  <Paragraphs>45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Corbel</vt:lpstr>
      <vt:lpstr>Depth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 Resource  Allocation  (E.R.A.)  Website</dc:title>
  <dc:creator>Jose Martinez</dc:creator>
  <cp:lastModifiedBy>Jose Martinez</cp:lastModifiedBy>
  <cp:revision>37</cp:revision>
  <dcterms:created xsi:type="dcterms:W3CDTF">2018-12-07T13:09:26Z</dcterms:created>
  <dcterms:modified xsi:type="dcterms:W3CDTF">2018-12-13T09:36:03Z</dcterms:modified>
</cp:coreProperties>
</file>